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Bodoni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M Sans" panose="020B0604020202020204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Source Sans Pro Light" panose="020B0403030403020204" pitchFamily="34" charset="0"/>
      <p:regular r:id="rId46"/>
      <p:bold r:id="rId47"/>
      <p:italic r:id="rId48"/>
      <p:boldItalic r:id="rId49"/>
    </p:embeddedFont>
    <p:embeddedFont>
      <p:font typeface="Viga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MV3gdQqHqxMKPgil593giuxVI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844EB5-5BB6-46D8-809A-6A3BF18195F6}">
  <a:tblStyle styleId="{AC844EB5-5BB6-46D8-809A-6A3BF1819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6" name="Google Shape;5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3fb1f0c5c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13fb1f0c5c_5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g113fb1f0c5c_5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40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740e201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11740e2017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g11740e2017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740e20173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11740e20173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1" name="Google Shape;661;g11740e20173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2" name="Google Shape;682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740e2017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11740e20173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4" name="Google Shape;704;g11740e20173_1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14ccbaf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1114ccbafe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1114ccbafe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zie">
  <p:cSld name="Grazi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>
            <a:spLocks noGrp="1"/>
          </p:cNvSpPr>
          <p:nvPr>
            <p:ph type="pic" idx="2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>
            <a:spLocks noGrp="1"/>
          </p:cNvSpPr>
          <p:nvPr>
            <p:ph type="pic" idx="3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>
            <a:spLocks noGrp="1"/>
          </p:cNvSpPr>
          <p:nvPr>
            <p:ph type="pic" idx="2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 siamo">
  <p:cSld name="Chi siam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>
            <a:spLocks noGrp="1"/>
          </p:cNvSpPr>
          <p:nvPr>
            <p:ph type="pic" idx="2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marL="914400" lvl="1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marL="1371600" lvl="2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marL="1828800" lvl="3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marL="2286000" lvl="4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a del prodotto">
  <p:cSld name="Panoramica del prodott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>
            <a:spLocks noGrp="1"/>
          </p:cNvSpPr>
          <p:nvPr>
            <p:ph type="pic" idx="2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3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4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5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6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7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8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9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ftr" idx="11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zione di sezione">
  <p:cSld name="Interruzione di sezion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>
            <a:spLocks noGrp="1"/>
          </p:cNvSpPr>
          <p:nvPr>
            <p:ph type="pic" idx="2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9019"/>
            </a:schemeClr>
          </a:solidFill>
          <a:ln>
            <a:noFill/>
          </a:ln>
        </p:spPr>
        <p:txBody>
          <a:bodyPr spcFirstLastPara="1" wrap="square" lIns="1371600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orrenza">
  <p:cSld name="Concorrenza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2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3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4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>
            <a:spLocks noGrp="1"/>
          </p:cNvSpPr>
          <p:nvPr>
            <p:ph type="pic" idx="5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 di mercato">
  <p:cSld name="Confronto di mercat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3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>
            <a:spLocks noGrp="1"/>
          </p:cNvSpPr>
          <p:nvPr>
            <p:ph type="pic" idx="4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>
            <a:spLocks noGrp="1"/>
          </p:cNvSpPr>
          <p:nvPr>
            <p:ph type="pic" idx="5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>
            <a:spLocks noGrp="1"/>
          </p:cNvSpPr>
          <p:nvPr>
            <p:ph type="pic" idx="6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>
            <a:spLocks noGrp="1"/>
          </p:cNvSpPr>
          <p:nvPr>
            <p:ph type="body" idx="7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8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9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3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w="9525" cap="flat" cmpd="sng">
            <a:solidFill>
              <a:schemeClr val="accent3">
                <a:alpha val="490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4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w="9525" cap="flat" cmpd="sng">
            <a:solidFill>
              <a:schemeClr val="accent3">
                <a:alpha val="490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5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w="9525" cap="flat" cmpd="sng">
            <a:solidFill>
              <a:schemeClr val="accent3">
                <a:alpha val="490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rante">
  <p:cSld name="Quadrant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2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3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4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avLst/>
              <a:gdLst/>
              <a:ahLst/>
              <a:cxnLst/>
              <a:rect l="l" t="t" r="r" b="b"/>
              <a:pathLst>
                <a:path w="46095" h="1231565" extrusionOk="0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avLst/>
              <a:gdLst/>
              <a:ahLst/>
              <a:cxnLst/>
              <a:rect l="l" t="t" r="r" b="b"/>
              <a:pathLst>
                <a:path w="45345" h="97190" extrusionOk="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avLst/>
              <a:gdLst/>
              <a:ahLst/>
              <a:cxnLst/>
              <a:rect l="l" t="t" r="r" b="b"/>
              <a:pathLst>
                <a:path w="111238" h="1231616" extrusionOk="0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ia di crescita">
  <p:cSld name="Strategia di crescita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3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45700" anchor="t" anchorCtr="1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4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5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45700" anchor="t" anchorCtr="1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6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body" idx="7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45700" anchor="t" anchorCtr="1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za temporale">
  <p:cSld name="Sequenza temporal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360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2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3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4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5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body" idx="6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7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8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9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3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14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5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6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7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8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9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20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21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22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23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24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25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body" idx="26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27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28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29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30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" name="Google Shape;24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opzione 2">
  <p:cSld name="Team opzione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>
            <a:spLocks noGrp="1"/>
          </p:cNvSpPr>
          <p:nvPr>
            <p:ph type="pic" idx="2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3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>
            <a:spLocks noGrp="1"/>
          </p:cNvSpPr>
          <p:nvPr>
            <p:ph type="pic" idx="4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>
            <a:spLocks noGrp="1"/>
          </p:cNvSpPr>
          <p:nvPr>
            <p:ph type="body" idx="5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6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>
            <a:spLocks noGrp="1"/>
          </p:cNvSpPr>
          <p:nvPr>
            <p:ph type="pic" idx="7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>
            <a:spLocks noGrp="1"/>
          </p:cNvSpPr>
          <p:nvPr>
            <p:ph type="body" idx="8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9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>
            <a:spLocks noGrp="1"/>
          </p:cNvSpPr>
          <p:nvPr>
            <p:ph type="pic" idx="13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>
            <a:spLocks noGrp="1"/>
          </p:cNvSpPr>
          <p:nvPr>
            <p:ph type="body" idx="14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15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>
            <a:spLocks noGrp="1"/>
          </p:cNvSpPr>
          <p:nvPr>
            <p:ph type="pic" idx="16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>
            <a:spLocks noGrp="1"/>
          </p:cNvSpPr>
          <p:nvPr>
            <p:ph type="body" idx="17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8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>
            <a:spLocks noGrp="1"/>
          </p:cNvSpPr>
          <p:nvPr>
            <p:ph type="pic" idx="19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>
            <a:spLocks noGrp="1"/>
          </p:cNvSpPr>
          <p:nvPr>
            <p:ph type="body" idx="20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21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>
            <a:spLocks noGrp="1"/>
          </p:cNvSpPr>
          <p:nvPr>
            <p:ph type="pic" idx="22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>
            <a:spLocks noGrp="1"/>
          </p:cNvSpPr>
          <p:nvPr>
            <p:ph type="body" idx="23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4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>
            <a:spLocks noGrp="1"/>
          </p:cNvSpPr>
          <p:nvPr>
            <p:ph type="pic" idx="25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>
            <a:spLocks noGrp="1"/>
          </p:cNvSpPr>
          <p:nvPr>
            <p:ph type="body" idx="26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7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opzione 1">
  <p:cSld name="Team opzione 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>
            <a:spLocks noGrp="1"/>
          </p:cNvSpPr>
          <p:nvPr>
            <p:ph type="pic" idx="2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3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4"/>
          <p:cNvSpPr>
            <a:spLocks noGrp="1"/>
          </p:cNvSpPr>
          <p:nvPr>
            <p:ph type="pic" idx="4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>
            <a:spLocks noGrp="1"/>
          </p:cNvSpPr>
          <p:nvPr>
            <p:ph type="body" idx="5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6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>
            <a:spLocks noGrp="1"/>
          </p:cNvSpPr>
          <p:nvPr>
            <p:ph type="pic" idx="7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>
            <a:spLocks noGrp="1"/>
          </p:cNvSpPr>
          <p:nvPr>
            <p:ph type="body" idx="8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9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4"/>
          <p:cNvSpPr>
            <a:spLocks noGrp="1"/>
          </p:cNvSpPr>
          <p:nvPr>
            <p:ph type="pic" idx="13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>
            <a:spLocks noGrp="1"/>
          </p:cNvSpPr>
          <p:nvPr>
            <p:ph type="body" idx="14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15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ziamenti">
  <p:cSld name="Finanziamenti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3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4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5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body" idx="6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7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8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9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3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4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5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6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17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18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body" idx="19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epilogo">
  <p:cSld name="Riepilogo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>
            <a:spLocks noGrp="1"/>
          </p:cNvSpPr>
          <p:nvPr>
            <p:ph type="pic" idx="2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>
  <p:cSld name="Intestazione sezion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>
            <a:spLocks noGrp="1"/>
          </p:cNvSpPr>
          <p:nvPr>
            <p:ph type="pic" idx="2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nna contenuto 3">
  <p:cSld name="Colonna contenuto 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2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3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4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5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6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ello di business">
  <p:cSld name="Modello di busines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>
            <a:spLocks noGrp="1"/>
          </p:cNvSpPr>
          <p:nvPr>
            <p:ph type="pic" idx="2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>
            <a:spLocks noGrp="1"/>
          </p:cNvSpPr>
          <p:nvPr>
            <p:ph type="body" idx="1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3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>
            <a:spLocks noGrp="1"/>
          </p:cNvSpPr>
          <p:nvPr>
            <p:ph type="pic" idx="4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>
            <a:spLocks noGrp="1"/>
          </p:cNvSpPr>
          <p:nvPr>
            <p:ph type="body" idx="5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6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>
            <a:spLocks noGrp="1"/>
          </p:cNvSpPr>
          <p:nvPr>
            <p:ph type="pic" idx="7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>
            <a:spLocks noGrp="1"/>
          </p:cNvSpPr>
          <p:nvPr>
            <p:ph type="body" idx="8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9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a">
  <p:cSld name="Problem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3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4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5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6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7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8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9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zione">
  <p:cSld name="Soluzion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3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4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5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6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7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8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9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a del mercato">
  <p:cSld name="Panoramica del mercat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>
            <a:spLocks noGrp="1"/>
          </p:cNvSpPr>
          <p:nvPr>
            <p:ph type="pic" idx="2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3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4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5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6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7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blema e riepilogo">
  <p:cSld name="6_Problema e riepilog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>
            <a:spLocks noGrp="1"/>
          </p:cNvSpPr>
          <p:nvPr>
            <p:ph type="pic" idx="2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la grafico">
  <p:cSld name="Tabella grafi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2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3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4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5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olo titolo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 b="0" i="0" u="none" strike="noStrike" cap="non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hyperlink" Target="https://www.iconfinder.com/icons/339240/glacier_landscape_mountain_icon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carbon7team@gmail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www.github.com/Carbon7tea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55" name="Google Shape;355;p1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t="36323" b="34782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"/>
          <p:cNvSpPr txBox="1">
            <a:spLocks noGrp="1"/>
          </p:cNvSpPr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0" name="Google Shape;360;p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10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1" name="Google Shape;491;p8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Richiesta Assistenza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92" name="Google Shape;49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8271" y="1818558"/>
            <a:ext cx="202565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0775" y="1736803"/>
            <a:ext cx="2025650" cy="338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400" y="1742996"/>
            <a:ext cx="1895991" cy="3378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95" name="Google Shape;49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5926" y="4495258"/>
            <a:ext cx="1895991" cy="144456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7" name="Google Shape;497;p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11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p9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05" name="Google Shape;505;p9"/>
          <p:cNvPicPr preferRelativeResize="0"/>
          <p:nvPr/>
        </p:nvPicPr>
        <p:blipFill rotWithShape="1">
          <a:blip r:embed="rId4">
            <a:alphaModFix/>
          </a:blip>
          <a:srcRect l="1" t="12111" r="35"/>
          <a:stretch/>
        </p:blipFill>
        <p:spPr>
          <a:xfrm>
            <a:off x="580855" y="1943775"/>
            <a:ext cx="4420167" cy="205784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506" name="Google Shape;506;p9"/>
          <p:cNvPicPr preferRelativeResize="0"/>
          <p:nvPr/>
        </p:nvPicPr>
        <p:blipFill rotWithShape="1">
          <a:blip r:embed="rId5">
            <a:alphaModFix/>
          </a:blip>
          <a:srcRect t="13272" r="-2312"/>
          <a:stretch/>
        </p:blipFill>
        <p:spPr>
          <a:xfrm>
            <a:off x="1328318" y="3587117"/>
            <a:ext cx="4506164" cy="19828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507" name="Google Shape;507;p9"/>
          <p:cNvPicPr preferRelativeResize="0"/>
          <p:nvPr/>
        </p:nvPicPr>
        <p:blipFill rotWithShape="1">
          <a:blip r:embed="rId6">
            <a:alphaModFix/>
          </a:blip>
          <a:srcRect t="12076"/>
          <a:stretch/>
        </p:blipFill>
        <p:spPr>
          <a:xfrm>
            <a:off x="6053869" y="1937639"/>
            <a:ext cx="4420167" cy="206465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508" name="Google Shape;5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12588" y="3587117"/>
            <a:ext cx="2588812" cy="19828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509" name="Google Shape;509;p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0" name="Google Shape;510;p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12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Analisi dei Requisiti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519" name="Google Shape;5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6291" y="3609790"/>
            <a:ext cx="1242274" cy="124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10"/>
          <p:cNvCxnSpPr/>
          <p:nvPr/>
        </p:nvCxnSpPr>
        <p:spPr>
          <a:xfrm rot="10800000" flipH="1">
            <a:off x="3506783" y="3553592"/>
            <a:ext cx="1066453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10"/>
          <p:cNvCxnSpPr/>
          <p:nvPr/>
        </p:nvCxnSpPr>
        <p:spPr>
          <a:xfrm rot="10800000" flipH="1">
            <a:off x="7800544" y="2932453"/>
            <a:ext cx="916283" cy="6954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22" name="Google Shape;522;p10"/>
          <p:cNvSpPr txBox="1"/>
          <p:nvPr/>
        </p:nvSpPr>
        <p:spPr>
          <a:xfrm>
            <a:off x="1358176" y="4572387"/>
            <a:ext cx="2242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ERRATA COMPRENSIONE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DEI CASI D’USO</a:t>
            </a:r>
            <a:endParaRPr/>
          </a:p>
        </p:txBody>
      </p:sp>
      <p:sp>
        <p:nvSpPr>
          <p:cNvPr id="523" name="Google Shape;523;p10"/>
          <p:cNvSpPr txBox="1"/>
          <p:nvPr/>
        </p:nvSpPr>
        <p:spPr>
          <a:xfrm>
            <a:off x="4848580" y="4598469"/>
            <a:ext cx="25571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CORREZIONE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INCREMENTO PRODUTTIVITÀ</a:t>
            </a:r>
            <a:endParaRPr/>
          </a:p>
        </p:txBody>
      </p:sp>
      <p:sp>
        <p:nvSpPr>
          <p:cNvPr id="524" name="Google Shape;524;p10"/>
          <p:cNvSpPr txBox="1"/>
          <p:nvPr/>
        </p:nvSpPr>
        <p:spPr>
          <a:xfrm>
            <a:off x="8920215" y="4559644"/>
            <a:ext cx="162256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APPROVAZIONE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PRODOTTO v2.0.0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ora v3.0.0</a:t>
            </a:r>
            <a:endParaRPr dirty="0"/>
          </a:p>
        </p:txBody>
      </p:sp>
      <p:pic>
        <p:nvPicPr>
          <p:cNvPr id="525" name="Google Shape;52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5172" y="2622213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3907" y="3367458"/>
            <a:ext cx="1492190" cy="114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1771" y="2634371"/>
            <a:ext cx="2808457" cy="175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2758" y="1874839"/>
            <a:ext cx="1492619" cy="149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"/>
          <p:cNvSpPr txBox="1"/>
          <p:nvPr/>
        </p:nvSpPr>
        <p:spPr>
          <a:xfrm>
            <a:off x="10032708" y="2409233"/>
            <a:ext cx="15568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CORREZIONE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POST REVISIONE</a:t>
            </a:r>
            <a:endParaRPr/>
          </a:p>
        </p:txBody>
      </p:sp>
      <p:cxnSp>
        <p:nvCxnSpPr>
          <p:cNvPr id="530" name="Google Shape;530;p10"/>
          <p:cNvCxnSpPr/>
          <p:nvPr/>
        </p:nvCxnSpPr>
        <p:spPr>
          <a:xfrm flipH="1">
            <a:off x="10487129" y="2952144"/>
            <a:ext cx="764025" cy="610137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31" name="Google Shape;531;p1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2" name="Google Shape;532;p1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13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 dirty="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Piano di Qualifica</a:t>
            </a:r>
            <a:endParaRPr dirty="0">
              <a:solidFill>
                <a:srgbClr val="FFC000"/>
              </a:solidFill>
            </a:endParaRPr>
          </a:p>
        </p:txBody>
      </p:sp>
      <p:cxnSp>
        <p:nvCxnSpPr>
          <p:cNvPr id="541" name="Google Shape;541;p11"/>
          <p:cNvCxnSpPr/>
          <p:nvPr/>
        </p:nvCxnSpPr>
        <p:spPr>
          <a:xfrm rot="10800000" flipH="1">
            <a:off x="3389478" y="3563884"/>
            <a:ext cx="1298244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2" name="Google Shape;542;p11"/>
          <p:cNvSpPr txBox="1"/>
          <p:nvPr/>
        </p:nvSpPr>
        <p:spPr>
          <a:xfrm>
            <a:off x="1929378" y="4294803"/>
            <a:ext cx="10823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DUBBI SUL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PRODOTTO</a:t>
            </a:r>
            <a:endParaRPr/>
          </a:p>
        </p:txBody>
      </p:sp>
      <p:pic>
        <p:nvPicPr>
          <p:cNvPr id="543" name="Google Shape;54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705" y="2980591"/>
            <a:ext cx="1492190" cy="114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0600" y="2722876"/>
            <a:ext cx="2660485" cy="166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8995" y="2389998"/>
            <a:ext cx="2074009" cy="207400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1"/>
          <p:cNvSpPr txBox="1"/>
          <p:nvPr/>
        </p:nvSpPr>
        <p:spPr>
          <a:xfrm>
            <a:off x="4698821" y="4556413"/>
            <a:ext cx="27943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CHIARIMENTI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MEETING CON IL COMMITTENTE</a:t>
            </a:r>
            <a:endParaRPr dirty="0"/>
          </a:p>
        </p:txBody>
      </p:sp>
      <p:cxnSp>
        <p:nvCxnSpPr>
          <p:cNvPr id="547" name="Google Shape;547;p11"/>
          <p:cNvCxnSpPr/>
          <p:nvPr/>
        </p:nvCxnSpPr>
        <p:spPr>
          <a:xfrm rot="10800000" flipH="1">
            <a:off x="7419537" y="3563884"/>
            <a:ext cx="1066453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8" name="Google Shape;548;p11"/>
          <p:cNvSpPr txBox="1"/>
          <p:nvPr/>
        </p:nvSpPr>
        <p:spPr>
          <a:xfrm>
            <a:off x="9347250" y="4510246"/>
            <a:ext cx="12698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PRODUZIONE</a:t>
            </a:r>
            <a:endParaRPr/>
          </a:p>
        </p:txBody>
      </p:sp>
      <p:pic>
        <p:nvPicPr>
          <p:cNvPr id="549" name="Google Shape;54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48805" y="2038770"/>
            <a:ext cx="1242274" cy="12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1"/>
          <p:cNvSpPr txBox="1"/>
          <p:nvPr/>
        </p:nvSpPr>
        <p:spPr>
          <a:xfrm>
            <a:off x="9822468" y="2425597"/>
            <a:ext cx="6623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v1.0.0</a:t>
            </a:r>
            <a:endParaRPr/>
          </a:p>
        </p:txBody>
      </p:sp>
      <p:sp>
        <p:nvSpPr>
          <p:cNvPr id="551" name="Google Shape;551;p11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2" name="Google Shape;552;p1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14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9" name="Google Shape;559;p12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PdP e NdP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561" name="Google Shape;56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707" y="2453443"/>
            <a:ext cx="3556344" cy="2220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12"/>
          <p:cNvCxnSpPr/>
          <p:nvPr/>
        </p:nvCxnSpPr>
        <p:spPr>
          <a:xfrm rot="10800000" flipH="1">
            <a:off x="5290700" y="3662723"/>
            <a:ext cx="2000251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563" name="Google Shape;56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5790" y="2382875"/>
            <a:ext cx="1537832" cy="15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2"/>
          <p:cNvSpPr txBox="1"/>
          <p:nvPr/>
        </p:nvSpPr>
        <p:spPr>
          <a:xfrm>
            <a:off x="7509634" y="3548421"/>
            <a:ext cx="128753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NORME 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 PROGETTO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v2.0.0</a:t>
            </a:r>
            <a:endParaRPr dirty="0"/>
          </a:p>
        </p:txBody>
      </p:sp>
      <p:pic>
        <p:nvPicPr>
          <p:cNvPr id="565" name="Google Shape;56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25995" y="3382392"/>
            <a:ext cx="1537832" cy="15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2"/>
          <p:cNvSpPr txBox="1"/>
          <p:nvPr/>
        </p:nvSpPr>
        <p:spPr>
          <a:xfrm>
            <a:off x="8922699" y="4550912"/>
            <a:ext cx="128753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PIANO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 PROGETTO v2.0.0</a:t>
            </a:r>
            <a:endParaRPr dirty="0"/>
          </a:p>
        </p:txBody>
      </p:sp>
      <p:pic>
        <p:nvPicPr>
          <p:cNvPr id="567" name="Google Shape;56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1054" y="2225449"/>
            <a:ext cx="1470807" cy="133843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2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9" name="Google Shape;569;p12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3fb1f0c5c_5_1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113fb1f0c5c_5_1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7" name="Google Shape;577;g113fb1f0c5c_5_1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15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8" name="Google Shape;578;g113fb1f0c5c_5_15"/>
          <p:cNvSpPr/>
          <p:nvPr/>
        </p:nvSpPr>
        <p:spPr>
          <a:xfrm>
            <a:off x="690700" y="1545035"/>
            <a:ext cx="10987200" cy="43213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113fb1f0c5c_5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3282" y="3113245"/>
            <a:ext cx="1106426" cy="11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13fb1f0c5c_5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194" y="4513547"/>
            <a:ext cx="1155150" cy="11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13fb1f0c5c_5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225" y="1793104"/>
            <a:ext cx="1046400" cy="1046400"/>
          </a:xfrm>
          <a:prstGeom prst="rect">
            <a:avLst/>
          </a:prstGeom>
          <a:noFill/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</p:pic>
      <p:pic>
        <p:nvPicPr>
          <p:cNvPr id="601" name="Google Shape;601;g113fb1f0c5c_5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5745" y="3640270"/>
            <a:ext cx="1199825" cy="1199825"/>
          </a:xfrm>
          <a:prstGeom prst="rect">
            <a:avLst/>
          </a:prstGeom>
          <a:noFill/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</p:pic>
      <p:pic>
        <p:nvPicPr>
          <p:cNvPr id="603" name="Google Shape;603;g113fb1f0c5c_5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8718" y="3143962"/>
            <a:ext cx="1155150" cy="1155150"/>
          </a:xfrm>
          <a:prstGeom prst="rect">
            <a:avLst/>
          </a:prstGeom>
          <a:noFill/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</p:pic>
      <p:sp>
        <p:nvSpPr>
          <p:cNvPr id="35" name="Google Shape;540;p11">
            <a:extLst>
              <a:ext uri="{FF2B5EF4-FFF2-40B4-BE49-F238E27FC236}">
                <a16:creationId xmlns:a16="http://schemas.microsoft.com/office/drawing/2014/main" id="{6A9EDB43-B376-8943-B123-004D231FC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 dirty="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Auto-valutazione 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6" name="Google Shape;392;p3">
            <a:extLst>
              <a:ext uri="{FF2B5EF4-FFF2-40B4-BE49-F238E27FC236}">
                <a16:creationId xmlns:a16="http://schemas.microsoft.com/office/drawing/2014/main" id="{53289900-FC16-0547-A91F-9A6C3320E1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3421" y="2052333"/>
            <a:ext cx="1757352" cy="100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FFD6B0-58BA-5A40-B1FF-F28A652C0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739187" y="2429227"/>
            <a:ext cx="2474462" cy="2474462"/>
          </a:xfrm>
          <a:prstGeom prst="rect">
            <a:avLst/>
          </a:prstGeom>
        </p:spPr>
      </p:pic>
      <p:pic>
        <p:nvPicPr>
          <p:cNvPr id="39" name="Google Shape;526;p10">
            <a:extLst>
              <a:ext uri="{FF2B5EF4-FFF2-40B4-BE49-F238E27FC236}">
                <a16:creationId xmlns:a16="http://schemas.microsoft.com/office/drawing/2014/main" id="{1B4CA45C-FBA2-EF4F-9EE5-7CDF8F14183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54266" y="2164570"/>
            <a:ext cx="1155150" cy="8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525;p10">
            <a:extLst>
              <a:ext uri="{FF2B5EF4-FFF2-40B4-BE49-F238E27FC236}">
                <a16:creationId xmlns:a16="http://schemas.microsoft.com/office/drawing/2014/main" id="{0323B541-84F2-8441-B6B4-0DB55C35B9A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0906" y="3585150"/>
            <a:ext cx="1106426" cy="11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519;p10">
            <a:extLst>
              <a:ext uri="{FF2B5EF4-FFF2-40B4-BE49-F238E27FC236}">
                <a16:creationId xmlns:a16="http://schemas.microsoft.com/office/drawing/2014/main" id="{A21E346E-7915-7043-B38B-CCEE70C3097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71011" y="4513547"/>
            <a:ext cx="1242274" cy="12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46;p11">
            <a:extLst>
              <a:ext uri="{FF2B5EF4-FFF2-40B4-BE49-F238E27FC236}">
                <a16:creationId xmlns:a16="http://schemas.microsoft.com/office/drawing/2014/main" id="{1C5DEBC1-873A-E344-91DD-13D4658508B1}"/>
              </a:ext>
            </a:extLst>
          </p:cNvPr>
          <p:cNvSpPr txBox="1"/>
          <p:nvPr/>
        </p:nvSpPr>
        <p:spPr>
          <a:xfrm>
            <a:off x="4579240" y="5051375"/>
            <a:ext cx="27943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70C0"/>
                </a:solidFill>
                <a:latin typeface="Viga"/>
                <a:sym typeface="Viga"/>
              </a:rPr>
              <a:t>ANDAMENTO</a:t>
            </a:r>
            <a:br>
              <a:rPr lang="it-IT" dirty="0">
                <a:solidFill>
                  <a:srgbClr val="0070C0"/>
                </a:solidFill>
                <a:latin typeface="Viga"/>
                <a:sym typeface="Viga"/>
              </a:rPr>
            </a:br>
            <a:r>
              <a:rPr lang="it-IT" dirty="0">
                <a:solidFill>
                  <a:srgbClr val="0070C0"/>
                </a:solidFill>
                <a:latin typeface="Viga"/>
                <a:sym typeface="Viga"/>
              </a:rPr>
              <a:t>ALTALENANTE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16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totale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12" name="Google Shape;612;p43"/>
          <p:cNvGraphicFramePr/>
          <p:nvPr/>
        </p:nvGraphicFramePr>
        <p:xfrm>
          <a:off x="3643451" y="1604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8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Responsabile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22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(-5)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660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(-150 €)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Amministratore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80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1600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(+300 €)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Analista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72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(+13)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1800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(+325 €)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Progettista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26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(-6)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650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(-150 €)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Programmatore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47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(+4)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705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(+60 €)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Verificatore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56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(+14)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840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(+210 €)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Preventivo totale 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303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(+35)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6255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(+595 €)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13" name="Google Shape;613;p43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17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21" name="Google Shape;621;p46"/>
          <p:cNvSpPr txBox="1">
            <a:spLocks noGrp="1"/>
          </p:cNvSpPr>
          <p:nvPr>
            <p:ph type="title"/>
          </p:nvPr>
        </p:nvSpPr>
        <p:spPr>
          <a:xfrm>
            <a:off x="610950" y="387288"/>
            <a:ext cx="10970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ore totale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22" name="Google Shape;622;p46" title="Gra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875" y="2042375"/>
            <a:ext cx="5800500" cy="3655200"/>
          </a:xfrm>
          <a:prstGeom prst="roundRect">
            <a:avLst>
              <a:gd name="adj" fmla="val 4642"/>
            </a:avLst>
          </a:prstGeom>
          <a:noFill/>
          <a:ln>
            <a:noFill/>
          </a:ln>
        </p:spPr>
      </p:pic>
      <p:pic>
        <p:nvPicPr>
          <p:cNvPr id="623" name="Google Shape;62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550" y="2042375"/>
            <a:ext cx="5426797" cy="36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18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32" name="Google Shape;632;p47"/>
          <p:cNvSpPr txBox="1">
            <a:spLocks noGrp="1"/>
          </p:cNvSpPr>
          <p:nvPr>
            <p:ph type="title"/>
          </p:nvPr>
        </p:nvSpPr>
        <p:spPr>
          <a:xfrm>
            <a:off x="532950" y="428949"/>
            <a:ext cx="11126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costi totale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33" name="Google Shape;633;p47" title="Gra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7642" y="2068249"/>
            <a:ext cx="5423100" cy="3660900"/>
          </a:xfrm>
          <a:prstGeom prst="roundRect">
            <a:avLst>
              <a:gd name="adj" fmla="val 2396"/>
            </a:avLst>
          </a:prstGeom>
          <a:noFill/>
          <a:ln>
            <a:noFill/>
          </a:ln>
        </p:spPr>
      </p:pic>
      <p:sp>
        <p:nvSpPr>
          <p:cNvPr id="635" name="Google Shape;635;p4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FD894A-B23A-4E41-89E5-BDF655F41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37" t="2095" r="1180"/>
          <a:stretch/>
        </p:blipFill>
        <p:spPr>
          <a:xfrm>
            <a:off x="90949" y="2068250"/>
            <a:ext cx="6378738" cy="3660899"/>
          </a:xfrm>
          <a:prstGeom prst="roundRect">
            <a:avLst>
              <a:gd name="adj" fmla="val 3238"/>
            </a:avLst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19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43" name="Google Shape;643;p49"/>
          <p:cNvSpPr txBox="1">
            <a:spLocks noGrp="1"/>
          </p:cNvSpPr>
          <p:nvPr>
            <p:ph type="title"/>
          </p:nvPr>
        </p:nvSpPr>
        <p:spPr>
          <a:xfrm>
            <a:off x="838200" y="3444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Dettaglio totale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44" name="Google Shape;64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12975"/>
            <a:ext cx="6456350" cy="4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1147" y="2851147"/>
            <a:ext cx="5257800" cy="3352800"/>
          </a:xfrm>
          <a:prstGeom prst="roundRect">
            <a:avLst>
              <a:gd name="adj" fmla="val 4273"/>
            </a:avLst>
          </a:prstGeom>
          <a:noFill/>
          <a:ln>
            <a:noFill/>
          </a:ln>
        </p:spPr>
      </p:pic>
      <p:sp>
        <p:nvSpPr>
          <p:cNvPr id="646" name="Google Shape;646;p4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x" algn="tl"/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5" name="Google Shape;40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432EEA-D2CD-0244-BC06-E18DBDFF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941" y="1825295"/>
            <a:ext cx="5250118" cy="32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740e20173_1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20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54" name="Google Shape;654;g11740e20173_1_0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Sprint non rendicontato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55" name="Google Shape;655;g11740e20173_1_0"/>
          <p:cNvGraphicFramePr/>
          <p:nvPr/>
        </p:nvGraphicFramePr>
        <p:xfrm>
          <a:off x="3643451" y="160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8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Responsabile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2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60 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Amministratore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100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Analista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8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20</a:t>
                      </a:r>
                      <a:r>
                        <a:rPr lang="it-IT" sz="1500" u="none" strike="noStrike" cap="none"/>
                        <a:t>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Progettista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0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Programmatore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0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Verificatore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Preventivo totale 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</a:t>
                      </a:r>
                      <a:r>
                        <a:rPr lang="it-IT" sz="1500"/>
                        <a:t>0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435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6" name="Google Shape;656;g11740e20173_1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1740e20173_1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740e20173_1_2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21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64" name="Google Shape;664;g11740e20173_1_27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65" name="Google Shape;665;g11740e20173_1_27"/>
          <p:cNvGraphicFramePr/>
          <p:nvPr/>
        </p:nvGraphicFramePr>
        <p:xfrm>
          <a:off x="3643451" y="160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8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Responsabile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(-7)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600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(-210 €)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Amministratore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(+10)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1500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(+200 €)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Analista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64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1600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(+125 €)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Progettista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26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(-6)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650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(-150 €)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Programmatore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47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(+4)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705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(+60 €)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Verificatore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51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(+9)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765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(+135 €)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Preventivo totale 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283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5820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(+160 €)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66" name="Google Shape;666;g11740e20173_1_2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1740e20173_1_2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22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4" name="Google Shape;674;p44"/>
          <p:cNvSpPr txBox="1">
            <a:spLocks noGrp="1"/>
          </p:cNvSpPr>
          <p:nvPr>
            <p:ph type="title"/>
          </p:nvPr>
        </p:nvSpPr>
        <p:spPr>
          <a:xfrm>
            <a:off x="838200" y="34445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 ore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050" y="1969725"/>
            <a:ext cx="5620900" cy="3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4" title="Grafico"/>
          <p:cNvPicPr preferRelativeResize="0"/>
          <p:nvPr/>
        </p:nvPicPr>
        <p:blipFill rotWithShape="1">
          <a:blip r:embed="rId5">
            <a:alphaModFix/>
          </a:blip>
          <a:srcRect l="850" r="-849"/>
          <a:stretch/>
        </p:blipFill>
        <p:spPr>
          <a:xfrm>
            <a:off x="6065604" y="1969750"/>
            <a:ext cx="6007500" cy="3786000"/>
          </a:xfrm>
          <a:prstGeom prst="roundRect">
            <a:avLst>
              <a:gd name="adj" fmla="val 5606"/>
            </a:avLst>
          </a:prstGeom>
          <a:noFill/>
          <a:ln>
            <a:noFill/>
          </a:ln>
        </p:spPr>
      </p:pic>
      <p:sp>
        <p:nvSpPr>
          <p:cNvPr id="677" name="Google Shape;677;p44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4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23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85" name="Google Shape;685;p45"/>
          <p:cNvSpPr txBox="1">
            <a:spLocks noGrp="1"/>
          </p:cNvSpPr>
          <p:nvPr>
            <p:ph type="title"/>
          </p:nvPr>
        </p:nvSpPr>
        <p:spPr>
          <a:xfrm>
            <a:off x="838200" y="3522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 costi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86" name="Google Shape;68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200" y="1996000"/>
            <a:ext cx="5743800" cy="3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5" title="Grafi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5649" y="1995997"/>
            <a:ext cx="5516700" cy="3723900"/>
          </a:xfrm>
          <a:prstGeom prst="roundRect">
            <a:avLst>
              <a:gd name="adj" fmla="val 4321"/>
            </a:avLst>
          </a:prstGeom>
          <a:noFill/>
          <a:ln>
            <a:noFill/>
          </a:ln>
        </p:spPr>
      </p:pic>
      <p:sp>
        <p:nvSpPr>
          <p:cNvPr id="688" name="Google Shape;688;p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24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96" name="Google Shape;696;p48"/>
          <p:cNvSpPr txBox="1">
            <a:spLocks noGrp="1"/>
          </p:cNvSpPr>
          <p:nvPr>
            <p:ph type="title"/>
          </p:nvPr>
        </p:nvSpPr>
        <p:spPr>
          <a:xfrm>
            <a:off x="838200" y="287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Dettaglio rendicontato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97" name="Google Shape;6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12975"/>
            <a:ext cx="6432499" cy="45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7312" y="2968184"/>
            <a:ext cx="5302200" cy="3235800"/>
          </a:xfrm>
          <a:prstGeom prst="roundRect">
            <a:avLst>
              <a:gd name="adj" fmla="val 3730"/>
            </a:avLst>
          </a:prstGeom>
          <a:noFill/>
          <a:ln>
            <a:noFill/>
          </a:ln>
        </p:spPr>
      </p:pic>
      <p:sp>
        <p:nvSpPr>
          <p:cNvPr id="699" name="Google Shape;699;p4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740e20173_1_3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25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07" name="Google Shape;707;g11740e20173_1_39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Preventivo a finire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708" name="Google Shape;708;g11740e20173_1_39"/>
          <p:cNvGraphicFramePr/>
          <p:nvPr/>
        </p:nvGraphicFramePr>
        <p:xfrm>
          <a:off x="2752263" y="1659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54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38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Fase</a:t>
                      </a:r>
                      <a:endParaRPr sz="15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Preventivo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Consuntivo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7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Ore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Ore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RTB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268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5660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283</a:t>
                      </a:r>
                      <a:endParaRPr sz="15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5820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PB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274</a:t>
                      </a:r>
                      <a:endParaRPr sz="15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5345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-</a:t>
                      </a:r>
                      <a:endParaRPr sz="15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-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CA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156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3040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-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-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Totale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698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14045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-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9" name="Google Shape;709;g11740e20173_1_3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11740e20173_1_3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26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7" name="Google Shape;717;p50"/>
          <p:cNvSpPr txBox="1">
            <a:spLocks noGrp="1"/>
          </p:cNvSpPr>
          <p:nvPr>
            <p:ph type="title"/>
          </p:nvPr>
        </p:nvSpPr>
        <p:spPr>
          <a:xfrm>
            <a:off x="947935" y="37674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Piano d’azione previsto</a:t>
            </a:r>
            <a:endParaRPr>
              <a:solidFill>
                <a:srgbClr val="FFC000"/>
              </a:solidFill>
            </a:endParaRPr>
          </a:p>
        </p:txBody>
      </p:sp>
      <p:grpSp>
        <p:nvGrpSpPr>
          <p:cNvPr id="718" name="Google Shape;718;p50"/>
          <p:cNvGrpSpPr/>
          <p:nvPr/>
        </p:nvGrpSpPr>
        <p:grpSpPr>
          <a:xfrm>
            <a:off x="2035770" y="3560920"/>
            <a:ext cx="8120458" cy="877887"/>
            <a:chOff x="3770" y="2270389"/>
            <a:chExt cx="8120458" cy="877887"/>
          </a:xfrm>
        </p:grpSpPr>
        <p:sp>
          <p:nvSpPr>
            <p:cNvPr id="719" name="Google Shape;719;p50"/>
            <p:cNvSpPr/>
            <p:nvPr/>
          </p:nvSpPr>
          <p:spPr>
            <a:xfrm>
              <a:off x="3770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0"/>
            <p:cNvSpPr txBox="1"/>
            <p:nvPr/>
          </p:nvSpPr>
          <p:spPr>
            <a:xfrm>
              <a:off x="44271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Analisi dei requisiti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1979017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92D05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0"/>
            <p:cNvSpPr txBox="1"/>
            <p:nvPr/>
          </p:nvSpPr>
          <p:spPr>
            <a:xfrm>
              <a:off x="2417961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Progettazione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3954264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00B0F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0"/>
            <p:cNvSpPr txBox="1"/>
            <p:nvPr/>
          </p:nvSpPr>
          <p:spPr>
            <a:xfrm>
              <a:off x="4393208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Sviluppo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929510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0"/>
            <p:cNvSpPr txBox="1"/>
            <p:nvPr/>
          </p:nvSpPr>
          <p:spPr>
            <a:xfrm>
              <a:off x="636845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Validazione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50"/>
          <p:cNvSpPr/>
          <p:nvPr/>
        </p:nvSpPr>
        <p:spPr>
          <a:xfrm>
            <a:off x="746620" y="2542278"/>
            <a:ext cx="2558700" cy="7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7932" y="121570"/>
                </a:moveTo>
                <a:lnTo>
                  <a:pt x="80434" y="242442"/>
                </a:lnTo>
              </a:path>
            </a:pathLst>
          </a:cu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19/11/2021</a:t>
            </a:r>
            <a:b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(inizio progetto)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8886741" y="2542277"/>
            <a:ext cx="2558700" cy="7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03309" y="122965"/>
                </a:moveTo>
                <a:lnTo>
                  <a:pt x="59188" y="243838"/>
                </a:lnTo>
              </a:path>
            </a:pathLst>
          </a:cu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/2022 </a:t>
            </a:r>
            <a:b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(termine ultimo)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0"/>
          <p:cNvSpPr/>
          <p:nvPr/>
        </p:nvSpPr>
        <p:spPr>
          <a:xfrm rot="-5400000">
            <a:off x="6576375" y="1934450"/>
            <a:ext cx="538500" cy="5700600"/>
          </a:xfrm>
          <a:prstGeom prst="leftBrace">
            <a:avLst>
              <a:gd name="adj1" fmla="val 111146"/>
              <a:gd name="adj2" fmla="val 36086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4032539" y="5073811"/>
            <a:ext cx="4114800" cy="53852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Altre 2 revisioni in date TBD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50"/>
          <p:cNvCxnSpPr>
            <a:endCxn id="722" idx="0"/>
          </p:cNvCxnSpPr>
          <p:nvPr/>
        </p:nvCxnSpPr>
        <p:spPr>
          <a:xfrm>
            <a:off x="5090677" y="3248620"/>
            <a:ext cx="17700" cy="312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32" name="Google Shape;732;p50"/>
          <p:cNvSpPr txBox="1"/>
          <p:nvPr/>
        </p:nvSpPr>
        <p:spPr>
          <a:xfrm>
            <a:off x="4879025" y="2539075"/>
            <a:ext cx="28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4658425" y="2533425"/>
            <a:ext cx="2875200" cy="738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01/03/2022</a:t>
            </a:r>
            <a:b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(revisione RTB)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"/>
          <p:cNvSpPr txBox="1">
            <a:spLocks noGrp="1"/>
          </p:cNvSpPr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742" name="Google Shape;742;p13"/>
          <p:cNvSpPr txBox="1">
            <a:spLocks noGrp="1"/>
          </p:cNvSpPr>
          <p:nvPr>
            <p:ph type="body" idx="1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27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44" name="Google Shape;744;p13" descr="Immagine che contiene test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 l="3516" t="36309" b="34250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3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"/>
          <p:cNvSpPr/>
          <p:nvPr/>
        </p:nvSpPr>
        <p:spPr>
          <a:xfrm>
            <a:off x="4778568" y="1414460"/>
            <a:ext cx="4706694" cy="488099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7" name="Google Shape;36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Carbon7team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8" name="Google Shape;368;p2"/>
          <p:cNvSpPr txBox="1"/>
          <p:nvPr/>
        </p:nvSpPr>
        <p:spPr>
          <a:xfrm>
            <a:off x="5449347" y="1690688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Polato (4°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5449346" y="2289001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 txBox="1"/>
          <p:nvPr/>
        </p:nvSpPr>
        <p:spPr>
          <a:xfrm>
            <a:off x="5449345" y="2887314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 txBox="1"/>
          <p:nvPr/>
        </p:nvSpPr>
        <p:spPr>
          <a:xfrm>
            <a:off x="5446432" y="5312795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5449345" y="4083940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 txBox="1"/>
          <p:nvPr/>
        </p:nvSpPr>
        <p:spPr>
          <a:xfrm>
            <a:off x="5446432" y="4700209"/>
            <a:ext cx="3735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 txBox="1"/>
          <p:nvPr/>
        </p:nvSpPr>
        <p:spPr>
          <a:xfrm>
            <a:off x="5449345" y="3485627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Filippo Brugnolaro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3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7" name="Google Shape;37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378" name="Google Shape;37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385" name="Google Shape;38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  <p:sp>
        <p:nvSpPr>
          <p:cNvPr id="386" name="Google Shape;38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4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7" name="Google Shape;387;p3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Aspettative e consolidamento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389" name="Google Shape;38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0640" y="2700687"/>
            <a:ext cx="1642085" cy="170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8836" y="2700687"/>
            <a:ext cx="1854328" cy="185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7270" y="2311316"/>
            <a:ext cx="1242274" cy="124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9806" y="3065296"/>
            <a:ext cx="2402127" cy="1341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"/>
          <p:cNvCxnSpPr/>
          <p:nvPr/>
        </p:nvCxnSpPr>
        <p:spPr>
          <a:xfrm rot="10800000" flipH="1">
            <a:off x="3506783" y="3553591"/>
            <a:ext cx="1402584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94" name="Google Shape;394;p3"/>
          <p:cNvCxnSpPr/>
          <p:nvPr/>
        </p:nvCxnSpPr>
        <p:spPr>
          <a:xfrm rot="10800000" flipH="1">
            <a:off x="7235821" y="3496441"/>
            <a:ext cx="1277212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95" name="Google Shape;395;p3"/>
          <p:cNvSpPr txBox="1"/>
          <p:nvPr/>
        </p:nvSpPr>
        <p:spPr>
          <a:xfrm>
            <a:off x="1811429" y="4555015"/>
            <a:ext cx="1380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DISCUSSIONE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SCAMBIO IDEE</a:t>
            </a:r>
            <a:endParaRPr/>
          </a:p>
        </p:txBody>
      </p:sp>
      <p:sp>
        <p:nvSpPr>
          <p:cNvPr id="396" name="Google Shape;396;p3"/>
          <p:cNvSpPr txBox="1"/>
          <p:nvPr/>
        </p:nvSpPr>
        <p:spPr>
          <a:xfrm>
            <a:off x="5219674" y="4598469"/>
            <a:ext cx="18149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APPROVAZIONE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DELLE TECNOLOGIE</a:t>
            </a: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8941079" y="4598469"/>
            <a:ext cx="17395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APPLICAZIONE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CONSOLIDAMENTO</a:t>
            </a:r>
            <a:endParaRPr/>
          </a:p>
        </p:txBody>
      </p:sp>
      <p:sp>
        <p:nvSpPr>
          <p:cNvPr id="398" name="Google Shape;398;p3"/>
          <p:cNvSpPr txBox="1"/>
          <p:nvPr/>
        </p:nvSpPr>
        <p:spPr>
          <a:xfrm>
            <a:off x="10813660" y="3341800"/>
            <a:ext cx="5164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AdR</a:t>
            </a:r>
            <a:endParaRPr sz="1400" b="0" i="0" u="none" strike="noStrike" cap="none">
              <a:solidFill>
                <a:srgbClr val="0070C0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x" algn="tl"/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9865" y="1313708"/>
            <a:ext cx="7521038" cy="4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5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5" name="Google Shape;40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27000" sx="102000" sy="102000" algn="ctr" rotWithShape="0">
              <a:schemeClr val="lt1">
                <a:alpha val="20784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114ccbafec_0_0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4" name="Google Shape;414;g1114ccbafe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5804" y="2725732"/>
            <a:ext cx="1816843" cy="181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114ccbafe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513" y="4090664"/>
            <a:ext cx="622672" cy="62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114ccbafec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14ccbafec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114ccbafec_0_0"/>
          <p:cNvSpPr/>
          <p:nvPr/>
        </p:nvSpPr>
        <p:spPr>
          <a:xfrm>
            <a:off x="3590187" y="3316184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114ccbafec_0_0"/>
          <p:cNvSpPr/>
          <p:nvPr/>
        </p:nvSpPr>
        <p:spPr>
          <a:xfrm>
            <a:off x="7318604" y="3316184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g1114ccbafec_0_0"/>
          <p:cNvCxnSpPr>
            <a:endCxn id="416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21" name="Google Shape;421;g1114ccbafec_0_0"/>
          <p:cNvSpPr txBox="1">
            <a:spLocks noGrp="1"/>
          </p:cNvSpPr>
          <p:nvPr>
            <p:ph type="body" idx="1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22" name="Google Shape;422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sz="1400" b="0" i="0" u="none" strike="noStrike" cap="non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23" name="Google Shape;423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sz="1400" b="0" i="0" u="none" strike="noStrike" cap="non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24" name="Google Shape;424;g1114ccbafe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6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5" name="Google Shape;425;g1114ccbafec_0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426" name="Google Shape;426;g1114ccbafec_0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"/>
          <p:cNvSpPr/>
          <p:nvPr/>
        </p:nvSpPr>
        <p:spPr>
          <a:xfrm>
            <a:off x="2502274" y="3052670"/>
            <a:ext cx="2861953" cy="2726062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"/>
          <p:cNvSpPr/>
          <p:nvPr/>
        </p:nvSpPr>
        <p:spPr>
          <a:xfrm>
            <a:off x="550225" y="1439511"/>
            <a:ext cx="2861953" cy="2726062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"/>
          <p:cNvSpPr txBox="1">
            <a:spLocks noGrp="1"/>
          </p:cNvSpPr>
          <p:nvPr>
            <p:ph type="body" idx="1"/>
          </p:nvPr>
        </p:nvSpPr>
        <p:spPr>
          <a:xfrm>
            <a:off x="838200" y="1781731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35" name="Google Shape;435;p6"/>
          <p:cNvSpPr txBox="1">
            <a:spLocks noGrp="1"/>
          </p:cNvSpPr>
          <p:nvPr>
            <p:ph type="body" idx="8"/>
          </p:nvPr>
        </p:nvSpPr>
        <p:spPr>
          <a:xfrm>
            <a:off x="2790251" y="330065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/>
          </a:p>
        </p:txBody>
      </p:sp>
      <p:sp>
        <p:nvSpPr>
          <p:cNvPr id="436" name="Google Shape;436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7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7" name="Google Shape;437;p6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Tecnologie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38" name="Google Shape;4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4531" y="3938968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005" y="3880524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8127" y="4743004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2365" y="2641987"/>
            <a:ext cx="777669" cy="76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"/>
          <p:cNvSpPr/>
          <p:nvPr/>
        </p:nvSpPr>
        <p:spPr>
          <a:xfrm>
            <a:off x="7105384" y="2186785"/>
            <a:ext cx="4515007" cy="2858672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7958" y="2352418"/>
            <a:ext cx="1729475" cy="86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34896" y="2566254"/>
            <a:ext cx="1729478" cy="52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22395" y="3366015"/>
            <a:ext cx="880983" cy="1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"/>
          <p:cNvSpPr txBox="1"/>
          <p:nvPr/>
        </p:nvSpPr>
        <p:spPr>
          <a:xfrm>
            <a:off x="7502063" y="3102019"/>
            <a:ext cx="1381264" cy="30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7" name="Google Shape;447;p6"/>
          <p:cNvSpPr txBox="1"/>
          <p:nvPr/>
        </p:nvSpPr>
        <p:spPr>
          <a:xfrm>
            <a:off x="9933852" y="3087956"/>
            <a:ext cx="1381264" cy="30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8" name="Google Shape;448;p6"/>
          <p:cNvSpPr txBox="1"/>
          <p:nvPr/>
        </p:nvSpPr>
        <p:spPr>
          <a:xfrm>
            <a:off x="8514677" y="4416374"/>
            <a:ext cx="1696418" cy="30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lang="it-IT" sz="20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9" name="Google Shape;449;p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0" name="Google Shape;450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"/>
          <p:cNvSpPr/>
          <p:nvPr/>
        </p:nvSpPr>
        <p:spPr>
          <a:xfrm>
            <a:off x="2007772" y="2164492"/>
            <a:ext cx="8176456" cy="3415208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8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1" name="Google Shape;461;p5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62" name="Google Shape;462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7297" y="4315437"/>
            <a:ext cx="1537237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85674" y="3906955"/>
            <a:ext cx="1138087" cy="12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"/>
          <p:cNvSpPr txBox="1">
            <a:spLocks noGrp="1"/>
          </p:cNvSpPr>
          <p:nvPr>
            <p:ph type="body" idx="1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466" name="Google Shape;466;p5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67" name="Google Shape;467;p5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68" name="Google Shape;468;p5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69" name="Google Shape;469;p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p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9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7" name="Google Shape;477;p7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78" name="Google Shape;478;p7"/>
          <p:cNvPicPr preferRelativeResize="0"/>
          <p:nvPr/>
        </p:nvPicPr>
        <p:blipFill rotWithShape="1">
          <a:blip r:embed="rId4">
            <a:alphaModFix/>
          </a:blip>
          <a:srcRect t="12650" r="40502"/>
          <a:stretch/>
        </p:blipFill>
        <p:spPr>
          <a:xfrm>
            <a:off x="908444" y="1279863"/>
            <a:ext cx="3130156" cy="244397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79" name="Google Shape;4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895" y="1718408"/>
            <a:ext cx="1987550" cy="333375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480" name="Google Shape;480;p7"/>
          <p:cNvSpPr txBox="1"/>
          <p:nvPr/>
        </p:nvSpPr>
        <p:spPr>
          <a:xfrm>
            <a:off x="652341" y="3941832"/>
            <a:ext cx="22493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Login Remote Support</a:t>
            </a:r>
            <a:endParaRPr sz="16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1" name="Google Shape;481;p7"/>
          <p:cNvSpPr txBox="1"/>
          <p:nvPr/>
        </p:nvSpPr>
        <p:spPr>
          <a:xfrm>
            <a:off x="7810442" y="5196423"/>
            <a:ext cx="20730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Login Virtual Display</a:t>
            </a:r>
            <a:endParaRPr/>
          </a:p>
        </p:txBody>
      </p:sp>
      <p:pic>
        <p:nvPicPr>
          <p:cNvPr id="482" name="Google Shape;48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5844" y="3066448"/>
            <a:ext cx="3130156" cy="242787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4" name="Google Shape;484;p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671</Words>
  <Application>Microsoft Office PowerPoint</Application>
  <PresentationFormat>Widescreen</PresentationFormat>
  <Paragraphs>277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Calibri</vt:lpstr>
      <vt:lpstr>Arial</vt:lpstr>
      <vt:lpstr>Bodoni</vt:lpstr>
      <vt:lpstr>Viga</vt:lpstr>
      <vt:lpstr>Helvetica Neue</vt:lpstr>
      <vt:lpstr>DM Sans</vt:lpstr>
      <vt:lpstr>Source Sans Pro Light</vt:lpstr>
      <vt:lpstr>Tema di Office</vt:lpstr>
      <vt:lpstr>Smart4Energy</vt:lpstr>
      <vt:lpstr>Presentazione standard di PowerPoint</vt:lpstr>
      <vt:lpstr>Il Carbon7team</vt:lpstr>
      <vt:lpstr>Aspettative e consolidamento</vt:lpstr>
      <vt:lpstr>Presentazione standard di PowerPoint</vt:lpstr>
      <vt:lpstr>Funzionamento Generale</vt:lpstr>
      <vt:lpstr>Tecnologie</vt:lpstr>
      <vt:lpstr>Gestione Sviluppo</vt:lpstr>
      <vt:lpstr>Login</vt:lpstr>
      <vt:lpstr>Richiesta Assistenza</vt:lpstr>
      <vt:lpstr>Assistenza Tecnica</vt:lpstr>
      <vt:lpstr>Analisi dei Requisiti</vt:lpstr>
      <vt:lpstr>Piano di Qualifica</vt:lpstr>
      <vt:lpstr>PdP e NdP</vt:lpstr>
      <vt:lpstr>Auto-valutazione </vt:lpstr>
      <vt:lpstr>Consuntivo totale</vt:lpstr>
      <vt:lpstr>Consuntivo ore totale</vt:lpstr>
      <vt:lpstr>Consuntivo costi totale</vt:lpstr>
      <vt:lpstr>Dettaglio totale</vt:lpstr>
      <vt:lpstr>Sprint non rendicontato</vt:lpstr>
      <vt:lpstr>Consuntivo rendicontato</vt:lpstr>
      <vt:lpstr>Consuntivo rendicontato ore</vt:lpstr>
      <vt:lpstr>Consuntivo rendicontato costi</vt:lpstr>
      <vt:lpstr>Dettaglio rendicontato</vt:lpstr>
      <vt:lpstr>Preventivo a finire</vt:lpstr>
      <vt:lpstr>Piano d’azione previsto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Smart4Energy</dc:title>
  <dc:creator>Polato Andrea</dc:creator>
  <cp:lastModifiedBy>Gazi Adnan Latif</cp:lastModifiedBy>
  <cp:revision>3</cp:revision>
  <dcterms:created xsi:type="dcterms:W3CDTF">2021-11-14T14:48:46Z</dcterms:created>
  <dcterms:modified xsi:type="dcterms:W3CDTF">2022-02-28T19:25:29Z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